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Lst>
  <p:notesMasterIdLst>
    <p:notesMasterId r:id="rId20"/>
  </p:notesMasterIdLst>
  <p:sldIdLst>
    <p:sldId id="256" r:id="rId4"/>
    <p:sldId id="301" r:id="rId5"/>
    <p:sldId id="302" r:id="rId6"/>
    <p:sldId id="303" r:id="rId7"/>
    <p:sldId id="304" r:id="rId8"/>
    <p:sldId id="305" r:id="rId9"/>
    <p:sldId id="310" r:id="rId10"/>
    <p:sldId id="311" r:id="rId11"/>
    <p:sldId id="312" r:id="rId12"/>
    <p:sldId id="306" r:id="rId13"/>
    <p:sldId id="313" r:id="rId14"/>
    <p:sldId id="307" r:id="rId15"/>
    <p:sldId id="308" r:id="rId16"/>
    <p:sldId id="309" r:id="rId17"/>
    <p:sldId id="295" r:id="rId18"/>
    <p:sldId id="2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909" autoAdjust="0"/>
    <p:restoredTop sz="82780" autoAdjust="0"/>
  </p:normalViewPr>
  <p:slideViewPr>
    <p:cSldViewPr snapToGrid="0">
      <p:cViewPr varScale="1">
        <p:scale>
          <a:sx n="86" d="100"/>
          <a:sy n="86" d="100"/>
        </p:scale>
        <p:origin x="624" y="96"/>
      </p:cViewPr>
      <p:guideLst/>
    </p:cSldViewPr>
  </p:slideViewPr>
  <p:notesTextViewPr>
    <p:cViewPr>
      <p:scale>
        <a:sx n="1" d="1"/>
        <a:sy n="1" d="1"/>
      </p:scale>
      <p:origin x="0" y="0"/>
    </p:cViewPr>
  </p:notesTextViewPr>
  <p:sorterViewPr>
    <p:cViewPr varScale="1">
      <p:scale>
        <a:sx n="100" d="100"/>
        <a:sy n="100" d="100"/>
      </p:scale>
      <p:origin x="0" y="-8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6/21/2016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App Services, scale up is choice between B/S/P 1-3, where 1 = 1 Core, 1/75 GB RAM, 2 = 2 Core, 3.5 GB RAM, 3 = 4 Core, 7 GB RAM</a:t>
            </a:r>
          </a:p>
          <a:p>
            <a:r>
              <a:rPr lang="en-US" baseline="0" dirty="0" smtClean="0"/>
              <a:t>Can also scale up/down between tiers (B/S/P) – affects local HDD storage(10/50/250 GB), as well as cap on number of instances (3/10/50)</a:t>
            </a:r>
          </a:p>
          <a:p>
            <a:endParaRPr lang="en-US" baseline="0" dirty="0" smtClean="0"/>
          </a:p>
          <a:p>
            <a:r>
              <a:rPr lang="en-US" baseline="0" dirty="0" smtClean="0"/>
              <a:t>* For 3 instances on Basic, only manual scaling is supported</a:t>
            </a:r>
          </a:p>
          <a:p>
            <a:r>
              <a:rPr lang="en-US" baseline="0" dirty="0" smtClean="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Illustration – Do we use these MSFT-made illustrations, or come up with our</a:t>
            </a:r>
            <a:r>
              <a:rPr lang="en-US" baseline="0" dirty="0" smtClean="0"/>
              <a:t> own (perhaps 2D/flat/simple instead of 3D/fancy)</a:t>
            </a:r>
            <a:endParaRPr lang="en-US" dirty="0" smtClean="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6/21/2016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6/21/2016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47647008"/>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4673108"/>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12844930"/>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57534310"/>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31062501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1916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86900619"/>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6/21/2016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6/21/2016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 Id="rId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6/21/2016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17" Type="http://schemas.openxmlformats.org/officeDocument/2006/relationships/image" Target="../media/image40.emf"/><Relationship Id="rId2" Type="http://schemas.openxmlformats.org/officeDocument/2006/relationships/notesSlide" Target="../notesSlides/notesSlide3.xml"/><Relationship Id="rId16" Type="http://schemas.openxmlformats.org/officeDocument/2006/relationships/image" Target="../media/image39.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7.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image" Target="../media/image26.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30.emf"/><Relationship Id="rId11" Type="http://schemas.openxmlformats.org/officeDocument/2006/relationships/image" Target="../media/image37.png"/><Relationship Id="rId5" Type="http://schemas.openxmlformats.org/officeDocument/2006/relationships/image" Target="../media/image29.emf"/><Relationship Id="rId15" Type="http://schemas.openxmlformats.org/officeDocument/2006/relationships/image" Target="../media/image32.emf"/><Relationship Id="rId10" Type="http://schemas.openxmlformats.org/officeDocument/2006/relationships/image" Target="../media/image36.emf"/><Relationship Id="rId4" Type="http://schemas.openxmlformats.org/officeDocument/2006/relationships/image" Target="../media/image28.emf"/><Relationship Id="rId9" Type="http://schemas.openxmlformats.org/officeDocument/2006/relationships/image" Target="../media/image35.emf"/><Relationship Id="rId14" Type="http://schemas.openxmlformats.org/officeDocument/2006/relationships/image" Target="../media/image31.emf"/></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28.emf"/><Relationship Id="rId12" Type="http://schemas.openxmlformats.org/officeDocument/2006/relationships/image" Target="../media/image34.emf"/><Relationship Id="rId2" Type="http://schemas.openxmlformats.org/officeDocument/2006/relationships/image" Target="../media/image30.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27.emf"/><Relationship Id="rId11" Type="http://schemas.openxmlformats.org/officeDocument/2006/relationships/image" Target="../media/image37.png"/><Relationship Id="rId5" Type="http://schemas.openxmlformats.org/officeDocument/2006/relationships/image" Target="../media/image26.emf"/><Relationship Id="rId15" Type="http://schemas.openxmlformats.org/officeDocument/2006/relationships/image" Target="../media/image39.emf"/><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image" Target="../media/image33.emf"/><Relationship Id="rId1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en-US" dirty="0" smtClean="0"/>
              <a:t>Web Apps</a:t>
            </a:r>
            <a:endParaRPr lang="en-US" dirty="0"/>
          </a:p>
        </p:txBody>
      </p:sp>
      <p:sp>
        <p:nvSpPr>
          <p:cNvPr id="3" name="Subtitle 2"/>
          <p:cNvSpPr>
            <a:spLocks noGrp="1"/>
          </p:cNvSpPr>
          <p:nvPr>
            <p:ph type="subTitle" idx="1"/>
          </p:nvPr>
        </p:nvSpPr>
        <p:spPr/>
        <p:txBody>
          <a:bodyPr/>
          <a:lstStyle/>
          <a:p>
            <a:r>
              <a:rPr lang="en-US" dirty="0" smtClean="0">
                <a:solidFill>
                  <a:srgbClr val="FFFF00"/>
                </a:solidFill>
              </a:rPr>
              <a:t>[ Instructor Name ]</a:t>
            </a:r>
            <a:endParaRPr lang="en-US" dirty="0">
              <a:solidFill>
                <a:srgbClr val="FFFF00"/>
              </a:solidFill>
            </a:endParaRPr>
          </a:p>
          <a:p>
            <a:r>
              <a:rPr lang="en-US" dirty="0" smtClean="0">
                <a:solidFill>
                  <a:srgbClr val="FFFF00"/>
                </a:solidFill>
              </a:rPr>
              <a:t>[ Instructor E-mail ]</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Deployment Slots</a:t>
            </a:r>
            <a:endParaRPr lang="en-US" dirty="0"/>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smtClean="0"/>
              <a:t>http</a:t>
            </a:r>
            <a:r>
              <a:rPr lang="en-US" dirty="0"/>
              <a:t>://</a:t>
            </a:r>
            <a:r>
              <a:rPr lang="en-US" dirty="0" smtClean="0"/>
              <a:t>sitename</a:t>
            </a:r>
            <a:r>
              <a:rPr lang="en-US" dirty="0" smtClean="0">
                <a:solidFill>
                  <a:srgbClr val="FF0000"/>
                </a:solidFill>
              </a:rPr>
              <a:t>-slotname</a:t>
            </a:r>
            <a:r>
              <a:rPr lang="en-US" dirty="0" smtClean="0"/>
              <a:t>.azurewebsites.net</a:t>
            </a:r>
            <a:endParaRPr lang="en-US" dirty="0"/>
          </a:p>
          <a:p>
            <a:endParaRPr lang="en-US" dirty="0"/>
          </a:p>
        </p:txBody>
      </p:sp>
      <p:pic>
        <p:nvPicPr>
          <p:cNvPr id="4" name="Picture 3"/>
          <p:cNvPicPr>
            <a:picLocks noChangeAspect="1"/>
          </p:cNvPicPr>
          <p:nvPr/>
        </p:nvPicPr>
        <p:blipFill>
          <a:blip r:embed="rId2"/>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 Testing</a:t>
            </a:r>
            <a:endParaRPr lang="en-US" dirty="0"/>
          </a:p>
        </p:txBody>
      </p:sp>
      <p:sp>
        <p:nvSpPr>
          <p:cNvPr id="3" name="Content Placeholder 2"/>
          <p:cNvSpPr>
            <a:spLocks noGrp="1"/>
          </p:cNvSpPr>
          <p:nvPr>
            <p:ph idx="1"/>
          </p:nvPr>
        </p:nvSpPr>
        <p:spPr/>
        <p:txBody>
          <a:bodyPr/>
          <a:lstStyle/>
          <a:p>
            <a:r>
              <a:rPr lang="en-US" dirty="0" smtClean="0"/>
              <a:t>Test changes by routing requests to different deployment slots</a:t>
            </a:r>
            <a:endParaRPr lang="en-US" dirty="0"/>
          </a:p>
          <a:p>
            <a:r>
              <a:rPr lang="en-US" dirty="0"/>
              <a:t>Use Traffic Routing to direct % of traffic to alternate </a:t>
            </a:r>
            <a:r>
              <a:rPr lang="en-US" dirty="0" smtClean="0"/>
              <a:t>slots</a:t>
            </a:r>
            <a:endParaRPr lang="en-US" dirty="0"/>
          </a:p>
        </p:txBody>
      </p:sp>
      <p:pic>
        <p:nvPicPr>
          <p:cNvPr id="4" name="Picture 3"/>
          <p:cNvPicPr>
            <a:picLocks noChangeAspect="1"/>
          </p:cNvPicPr>
          <p:nvPr/>
        </p:nvPicPr>
        <p:blipFill>
          <a:blip r:embed="rId2"/>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a:t>
            </a:r>
            <a:r>
              <a:rPr lang="en-US" dirty="0" smtClean="0"/>
              <a:t>source-control </a:t>
            </a:r>
            <a:r>
              <a:rPr lang="en-US" dirty="0"/>
              <a:t>providers</a:t>
            </a:r>
          </a:p>
          <a:p>
            <a:r>
              <a:rPr lang="en-US" dirty="0"/>
              <a:t>Can also use a </a:t>
            </a:r>
            <a:r>
              <a:rPr lang="en-US" dirty="0" smtClean="0"/>
              <a:t>local </a:t>
            </a:r>
            <a:r>
              <a:rPr lang="en-US" dirty="0" err="1" smtClean="0"/>
              <a:t>Git</a:t>
            </a:r>
            <a:r>
              <a:rPr lang="en-US" dirty="0" smtClean="0"/>
              <a:t> </a:t>
            </a:r>
            <a:r>
              <a:rPr lang="en-US" dirty="0"/>
              <a:t>repository</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smtClean="0">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smtClean="0">
                    <a:solidFill>
                      <a:srgbClr val="0079D6"/>
                    </a:solidFill>
                  </a:rPr>
                  <a:t>GitHub</a:t>
                </a:r>
                <a:endParaRPr lang="en-US" sz="2400" dirty="0">
                  <a:solidFill>
                    <a:srgbClr val="0079D6"/>
                  </a:solidFill>
                </a:endParaRP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smtClean="0">
                    <a:solidFill>
                      <a:srgbClr val="0079D6"/>
                    </a:solidFill>
                  </a:rPr>
                  <a:t>CodePlex</a:t>
                </a:r>
                <a:endParaRPr lang="en-US" sz="2400" dirty="0">
                  <a:solidFill>
                    <a:srgbClr val="0079D6"/>
                  </a:solidFill>
                </a:endParaRP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smtClean="0">
                    <a:solidFill>
                      <a:srgbClr val="0079D6"/>
                    </a:solidFill>
                  </a:rPr>
                  <a:t>Visual Studio</a:t>
                </a:r>
                <a:br>
                  <a:rPr lang="en-US" sz="2400" dirty="0" smtClean="0">
                    <a:solidFill>
                      <a:srgbClr val="0079D6"/>
                    </a:solidFill>
                  </a:rPr>
                </a:br>
                <a:r>
                  <a:rPr lang="en-US" sz="2400" dirty="0" smtClean="0">
                    <a:solidFill>
                      <a:srgbClr val="0079D6"/>
                    </a:solidFill>
                  </a:rPr>
                  <a:t>Team Services</a:t>
                </a:r>
                <a:endParaRPr lang="en-US" sz="2400" dirty="0">
                  <a:solidFill>
                    <a:srgbClr val="0079D6"/>
                  </a:solidFill>
                </a:endParaRP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smtClean="0">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smtClean="0"/>
              <a:t>Continuous Integration + Deployment Slots</a:t>
            </a:r>
            <a:endParaRPr lang="en-US" dirty="0"/>
          </a:p>
        </p:txBody>
      </p:sp>
      <p:pic>
        <p:nvPicPr>
          <p:cNvPr id="4"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03783" y="2511768"/>
            <a:ext cx="780290" cy="78029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728" y="4776168"/>
            <a:ext cx="914400" cy="914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993928"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3"/>
            <a:endCxn id="6" idx="1"/>
          </p:cNvCxnSpPr>
          <p:nvPr/>
        </p:nvCxnSpPr>
        <p:spPr>
          <a:xfrm>
            <a:off x="1451128" y="5233368"/>
            <a:ext cx="1904342"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smtClean="0"/>
              <a:t>Developer commits code</a:t>
            </a:r>
          </a:p>
          <a:p>
            <a:pPr marL="342900" indent="-342900">
              <a:buAutoNum type="arabicPeriod"/>
            </a:pPr>
            <a:r>
              <a:rPr lang="en-US" sz="2000" dirty="0" smtClean="0"/>
              <a:t>Automated process builds/compiles and deploys to staging </a:t>
            </a:r>
            <a:r>
              <a:rPr lang="en-US" sz="2000" dirty="0"/>
              <a:t>s</a:t>
            </a:r>
            <a:r>
              <a:rPr lang="en-US" sz="2000" dirty="0" smtClean="0"/>
              <a:t>lot</a:t>
            </a:r>
          </a:p>
          <a:p>
            <a:pPr marL="342900" indent="-342900">
              <a:buAutoNum type="arabicPeriod"/>
            </a:pPr>
            <a:r>
              <a:rPr lang="en-US" sz="2000" dirty="0" smtClean="0"/>
              <a:t>Automated and other </a:t>
            </a:r>
            <a:r>
              <a:rPr lang="en-US" sz="2000" dirty="0"/>
              <a:t>t</a:t>
            </a:r>
            <a:r>
              <a:rPr lang="en-US" sz="2000" dirty="0" smtClean="0"/>
              <a:t>ests validate content on staging </a:t>
            </a:r>
            <a:r>
              <a:rPr lang="en-US" sz="2000" dirty="0"/>
              <a:t>s</a:t>
            </a:r>
            <a:r>
              <a:rPr lang="en-US" sz="2000" dirty="0" smtClean="0"/>
              <a:t>lot</a:t>
            </a:r>
          </a:p>
          <a:p>
            <a:pPr marL="342900" indent="-342900">
              <a:buAutoNum type="arabicPeriod"/>
            </a:pPr>
            <a:r>
              <a:rPr lang="en-US" sz="2000" dirty="0"/>
              <a:t>s</a:t>
            </a:r>
            <a:r>
              <a:rPr lang="en-US" sz="2000" dirty="0" smtClean="0"/>
              <a:t>taging-slot content promoted to production</a:t>
            </a:r>
          </a:p>
          <a:p>
            <a:pPr marL="342900" indent="-342900">
              <a:buAutoNum type="arabicPeriod"/>
            </a:pPr>
            <a:r>
              <a:rPr lang="en-US" sz="2000" dirty="0" smtClean="0"/>
              <a:t>End users see updated site</a:t>
            </a:r>
            <a:endParaRPr lang="en-US" sz="2000"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265624" y="5503498"/>
            <a:ext cx="1161399" cy="498764"/>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smtClean="0">
                <a:solidFill>
                  <a:srgbClr val="0070C0"/>
                </a:solidFill>
              </a:rPr>
              <a:t>Staging</a:t>
            </a:r>
            <a:endParaRPr lang="en-US" sz="2800" dirty="0">
              <a:solidFill>
                <a:srgbClr val="0070C0"/>
              </a:solidFill>
            </a:endParaRP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smtClean="0">
                <a:solidFill>
                  <a:srgbClr val="0070C0"/>
                </a:solidFill>
              </a:rPr>
              <a:t>Production</a:t>
            </a:r>
            <a:endParaRPr lang="en-US" sz="2800" dirty="0">
              <a:solidFill>
                <a:srgbClr val="0070C0"/>
              </a:solidFill>
            </a:endParaRP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smtClean="0">
                <a:solidFill>
                  <a:srgbClr val="0070C0"/>
                </a:solidFill>
              </a:rPr>
              <a:t>Test</a:t>
            </a:r>
            <a:endParaRPr lang="en-US" sz="2800" dirty="0">
              <a:solidFill>
                <a:srgbClr val="0070C0"/>
              </a:solidFill>
            </a:endParaRPr>
          </a:p>
        </p:txBody>
      </p:sp>
      <p:sp>
        <p:nvSpPr>
          <p:cNvPr id="25" name="TextBox 24"/>
          <p:cNvSpPr txBox="1"/>
          <p:nvPr/>
        </p:nvSpPr>
        <p:spPr>
          <a:xfrm>
            <a:off x="363531" y="5728793"/>
            <a:ext cx="1260794" cy="954107"/>
          </a:xfrm>
          <a:prstGeom prst="rect">
            <a:avLst/>
          </a:prstGeom>
          <a:noFill/>
        </p:spPr>
        <p:txBody>
          <a:bodyPr wrap="none" rtlCol="0">
            <a:spAutoFit/>
          </a:bodyPr>
          <a:lstStyle/>
          <a:p>
            <a:pPr algn="ctr"/>
            <a:r>
              <a:rPr lang="en-US" sz="2800" dirty="0" smtClean="0">
                <a:solidFill>
                  <a:srgbClr val="0070C0"/>
                </a:solidFill>
              </a:rPr>
              <a:t>Source</a:t>
            </a:r>
            <a:br>
              <a:rPr lang="en-US" sz="2800" dirty="0" smtClean="0">
                <a:solidFill>
                  <a:srgbClr val="0070C0"/>
                </a:solidFill>
              </a:rPr>
            </a:br>
            <a:r>
              <a:rPr lang="en-US" sz="2800" dirty="0" smtClean="0">
                <a:solidFill>
                  <a:srgbClr val="0070C0"/>
                </a:solidFill>
              </a:rPr>
              <a:t>Control</a:t>
            </a:r>
            <a:endParaRPr lang="en-US" sz="2800" dirty="0">
              <a:solidFill>
                <a:srgbClr val="0070C0"/>
              </a:solidFill>
            </a:endParaRPr>
          </a:p>
        </p:txBody>
      </p:sp>
    </p:spTree>
    <p:extLst>
      <p:ext uri="{BB962C8B-B14F-4D97-AF65-F5344CB8AC3E}">
        <p14:creationId xmlns:p14="http://schemas.microsoft.com/office/powerpoint/2010/main" val="97363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Service Plans</a:t>
            </a:r>
            <a:endParaRPr lang="en-US" dirty="0"/>
          </a:p>
        </p:txBody>
      </p:sp>
      <p:sp>
        <p:nvSpPr>
          <p:cNvPr id="3" name="Content Placeholder 2"/>
          <p:cNvSpPr>
            <a:spLocks noGrp="1"/>
          </p:cNvSpPr>
          <p:nvPr>
            <p:ph idx="1"/>
          </p:nvPr>
        </p:nvSpPr>
        <p:spPr/>
        <p:txBody>
          <a:bodyPr/>
          <a:lstStyle/>
          <a:p>
            <a:r>
              <a:rPr lang="en-US" dirty="0" smtClean="0"/>
              <a:t>Billing and provisioning for App Service resources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80586395"/>
              </p:ext>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 xmlns:a16="http://schemas.microsoft.com/office/drawing/2014/main" val="3872267235"/>
                    </a:ext>
                  </a:extLst>
                </a:gridCol>
                <a:gridCol w="1070517">
                  <a:extLst>
                    <a:ext uri="{9D8B030D-6E8A-4147-A177-3AD203B41FA5}">
                      <a16:colId xmlns="" xmlns:a16="http://schemas.microsoft.com/office/drawing/2014/main" val="1177306289"/>
                    </a:ext>
                  </a:extLst>
                </a:gridCol>
                <a:gridCol w="1137425">
                  <a:extLst>
                    <a:ext uri="{9D8B030D-6E8A-4147-A177-3AD203B41FA5}">
                      <a16:colId xmlns="" xmlns:a16="http://schemas.microsoft.com/office/drawing/2014/main" val="238301891"/>
                    </a:ext>
                  </a:extLst>
                </a:gridCol>
                <a:gridCol w="1561170">
                  <a:extLst>
                    <a:ext uri="{9D8B030D-6E8A-4147-A177-3AD203B41FA5}">
                      <a16:colId xmlns="" xmlns:a16="http://schemas.microsoft.com/office/drawing/2014/main" val="1573368495"/>
                    </a:ext>
                  </a:extLst>
                </a:gridCol>
                <a:gridCol w="1761893">
                  <a:extLst>
                    <a:ext uri="{9D8B030D-6E8A-4147-A177-3AD203B41FA5}">
                      <a16:colId xmlns="" xmlns:a16="http://schemas.microsoft.com/office/drawing/2014/main" val="1663854859"/>
                    </a:ext>
                  </a:extLst>
                </a:gridCol>
                <a:gridCol w="1650381">
                  <a:extLst>
                    <a:ext uri="{9D8B030D-6E8A-4147-A177-3AD203B41FA5}">
                      <a16:colId xmlns=""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Free</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Shared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Basic</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Standard</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smtClean="0"/>
                        <a:t>Premium</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 of Apps</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10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100</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Unlimited</a:t>
                      </a:r>
                      <a:endParaRPr lang="en-US" dirty="0">
                        <a:latin typeface="+mn-lt"/>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t>Unlimited</a:t>
                      </a:r>
                      <a:endParaRPr lang="en-US"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Shared Disk Space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1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10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50 GB</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t>500</a:t>
                      </a:r>
                      <a:r>
                        <a:rPr lang="en-US" baseline="0" dirty="0" smtClean="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Maximum Instances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Up to 3</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Up to 10</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t>Up to 50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smtClean="0">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X</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t>X</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Staging Environments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5</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t>20</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Custom Domains</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X</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X</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X</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t>X</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smtClean="0">
                          <a:latin typeface="+mn-lt"/>
                        </a:rPr>
                        <a:t>SLA</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smtClean="0">
                          <a:latin typeface="+mn-lt"/>
                        </a:rPr>
                        <a:t>99.95%</a:t>
                      </a:r>
                      <a:endParaRPr lang="en-US" dirty="0">
                        <a:latin typeface="+mn-lt"/>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5" name="Text Placeholder 4"/>
          <p:cNvSpPr>
            <a:spLocks noGrp="1"/>
          </p:cNvSpPr>
          <p:nvPr>
            <p:ph type="body" idx="1"/>
          </p:nvPr>
        </p:nvSpPr>
        <p:spPr/>
        <p:txBody>
          <a:bodyPr/>
          <a:lstStyle/>
          <a:p>
            <a:r>
              <a:rPr lang="en-US" dirty="0" smtClean="0"/>
              <a:t>Azure Web Apps HOL.html</a:t>
            </a:r>
            <a:endParaRPr lang="en-US" dirty="0"/>
          </a:p>
        </p:txBody>
      </p:sp>
    </p:spTree>
    <p:extLst>
      <p:ext uri="{BB962C8B-B14F-4D97-AF65-F5344CB8AC3E}">
        <p14:creationId xmlns:p14="http://schemas.microsoft.com/office/powerpoint/2010/main" val="333518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App Service Family</a:t>
            </a:r>
            <a:endParaRPr lang="en-US" dirty="0"/>
          </a:p>
        </p:txBody>
      </p:sp>
      <p:pic>
        <p:nvPicPr>
          <p:cNvPr id="4" name="Content Placeholder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smtClean="0"/>
              <a:t>Web Apps</a:t>
            </a:r>
          </a:p>
          <a:p>
            <a:pPr algn="ctr"/>
            <a:r>
              <a:rPr lang="en-US" sz="1400" dirty="0" smtClean="0"/>
              <a:t>Web apps that scale with your business</a:t>
            </a:r>
            <a:endParaRPr lang="en-US" sz="1400" dirty="0"/>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smtClean="0"/>
              <a:t>Mobile Apps</a:t>
            </a:r>
          </a:p>
          <a:p>
            <a:pPr algn="ctr"/>
            <a:r>
              <a:rPr lang="en-US" sz="1400" dirty="0" smtClean="0"/>
              <a:t>Build mobile apps for any device</a:t>
            </a:r>
            <a:endParaRPr lang="en-US" sz="1400" dirty="0"/>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smtClean="0"/>
              <a:t>Logic Apps</a:t>
            </a:r>
          </a:p>
          <a:p>
            <a:pPr algn="ctr"/>
            <a:r>
              <a:rPr lang="en-US" sz="1400" dirty="0" smtClean="0"/>
              <a:t>Automate business processes across SaaS and on-premises</a:t>
            </a:r>
            <a:endParaRPr lang="en-US" sz="1400" dirty="0"/>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smtClean="0"/>
              <a:t>API Apps</a:t>
            </a:r>
          </a:p>
          <a:p>
            <a:pPr algn="ctr"/>
            <a:r>
              <a:rPr lang="en-US" sz="1400" dirty="0" smtClean="0"/>
              <a:t>Build and consume APIs in the cloud</a:t>
            </a:r>
            <a:endParaRPr lang="en-US" sz="1400" dirty="0"/>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Azure Web Apps</a:t>
            </a:r>
            <a:endParaRPr lang="en-US" dirty="0"/>
          </a:p>
        </p:txBody>
      </p:sp>
      <p:sp>
        <p:nvSpPr>
          <p:cNvPr id="3" name="Content Placeholder 2"/>
          <p:cNvSpPr>
            <a:spLocks noGrp="1"/>
          </p:cNvSpPr>
          <p:nvPr>
            <p:ph idx="1"/>
          </p:nvPr>
        </p:nvSpPr>
        <p:spPr/>
        <p:txBody>
          <a:bodyPr/>
          <a:lstStyle/>
          <a:p>
            <a:r>
              <a:rPr lang="en-US" dirty="0" smtClean="0"/>
              <a:t>Support a variety of languages </a:t>
            </a:r>
            <a:r>
              <a:rPr lang="en-US" dirty="0"/>
              <a:t>and platforms</a:t>
            </a:r>
          </a:p>
          <a:p>
            <a:pPr lvl="1"/>
            <a:r>
              <a:rPr lang="en-US" dirty="0"/>
              <a:t>.NET, </a:t>
            </a:r>
            <a:r>
              <a:rPr lang="en-US" dirty="0" smtClean="0"/>
              <a:t>Java, </a:t>
            </a:r>
            <a:r>
              <a:rPr lang="en-US" dirty="0"/>
              <a:t>Node.js, PHP, </a:t>
            </a:r>
            <a:r>
              <a:rPr lang="en-US" dirty="0" smtClean="0"/>
              <a:t>Python, and more</a:t>
            </a:r>
            <a:endParaRPr lang="en-US" dirty="0"/>
          </a:p>
          <a:p>
            <a:r>
              <a:rPr lang="en-US" dirty="0" smtClean="0"/>
              <a:t>Support scaling (manual or auto) and load </a:t>
            </a:r>
            <a:r>
              <a:rPr lang="en-US" dirty="0"/>
              <a:t>balancing</a:t>
            </a:r>
          </a:p>
          <a:p>
            <a:r>
              <a:rPr lang="en-US" dirty="0" smtClean="0"/>
              <a:t>Support slots </a:t>
            </a:r>
            <a:r>
              <a:rPr lang="en-US" dirty="0"/>
              <a:t>for staged </a:t>
            </a:r>
            <a:r>
              <a:rPr lang="en-US" dirty="0" smtClean="0"/>
              <a:t>deployments and A/B testing</a:t>
            </a:r>
            <a:endParaRPr lang="en-US" dirty="0"/>
          </a:p>
          <a:p>
            <a:r>
              <a:rPr lang="en-US" dirty="0" smtClean="0"/>
              <a:t>Support continuous </a:t>
            </a:r>
            <a:r>
              <a:rPr lang="en-US" dirty="0"/>
              <a:t>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Global Scale</a:t>
            </a:r>
          </a:p>
          <a:p>
            <a:pPr algn="ctr"/>
            <a:r>
              <a:rPr lang="en-US" sz="1600" dirty="0" smtClean="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Enterprise Grade</a:t>
            </a:r>
          </a:p>
          <a:p>
            <a:pPr algn="ctr"/>
            <a:r>
              <a:rPr lang="en-US" sz="1600" dirty="0" smtClean="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smtClean="0">
                <a:solidFill>
                  <a:schemeClr val="bg1"/>
                </a:solidFill>
              </a:rPr>
              <a:t>Familiar and Fast</a:t>
            </a:r>
          </a:p>
          <a:p>
            <a:pPr algn="ctr"/>
            <a:r>
              <a:rPr lang="en-US" sz="1600" dirty="0" smtClean="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 Cloud Computing Patterns</a:t>
            </a:r>
            <a:endParaRPr lang="en-US" dirty="0"/>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a:t>
              </a:r>
              <a:r>
                <a:rPr lang="en-US" sz="2800" dirty="0" smtClean="0">
                  <a:solidFill>
                    <a:schemeClr val="tx2">
                      <a:alpha val="99000"/>
                    </a:schemeClr>
                  </a:solidFill>
                  <a:latin typeface="Segoe UI" pitchFamily="34" charset="0"/>
                  <a:ea typeface="Segoe UI" pitchFamily="34" charset="0"/>
                  <a:cs typeface="Segoe UI" pitchFamily="34" charset="0"/>
                </a:rPr>
                <a:t>Bursts</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a:t>
              </a:r>
              <a:r>
                <a:rPr lang="en-US" sz="1200" dirty="0" smtClean="0">
                  <a:solidFill>
                    <a:schemeClr val="tx1">
                      <a:alpha val="99000"/>
                    </a:schemeClr>
                  </a:solidFill>
                  <a:ea typeface="Kozuka Gothic Pro R" pitchFamily="34" charset="-128"/>
                </a:rPr>
                <a:t>capacity</a:t>
              </a:r>
              <a:endParaRPr lang="en-US" sz="1200" dirty="0">
                <a:solidFill>
                  <a:schemeClr val="tx1">
                    <a:alpha val="99000"/>
                  </a:schemeClr>
                </a:solidFill>
                <a:ea typeface="Kozuka Gothic Pro R" pitchFamily="34" charset="-128"/>
              </a:endParaRP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a:t>
              </a:r>
              <a:r>
                <a:rPr lang="en-US" sz="2800" dirty="0" smtClean="0">
                  <a:solidFill>
                    <a:schemeClr val="tx2">
                      <a:alpha val="99000"/>
                    </a:schemeClr>
                  </a:solidFill>
                  <a:latin typeface="Segoe UI" pitchFamily="34" charset="0"/>
                  <a:ea typeface="Segoe UI" pitchFamily="34" charset="0"/>
                  <a:cs typeface="Segoe UI" pitchFamily="34" charset="0"/>
                </a:rPr>
                <a:t>Bursts</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smtClean="0">
                  <a:solidFill>
                    <a:schemeClr val="tx2">
                      <a:alpha val="99000"/>
                    </a:schemeClr>
                  </a:solidFill>
                  <a:latin typeface="Segoe UI" pitchFamily="34" charset="0"/>
                  <a:ea typeface="Segoe UI" pitchFamily="34" charset="0"/>
                  <a:cs typeface="Segoe UI" pitchFamily="34" charset="0"/>
                </a:rPr>
                <a:t>On </a:t>
              </a:r>
              <a:r>
                <a:rPr lang="en-US" sz="2800" dirty="0">
                  <a:solidFill>
                    <a:schemeClr val="tx2">
                      <a:alpha val="99000"/>
                    </a:schemeClr>
                  </a:solidFill>
                  <a:latin typeface="Segoe UI" pitchFamily="34" charset="0"/>
                  <a:ea typeface="Segoe UI" pitchFamily="34" charset="0"/>
                  <a:cs typeface="Segoe UI" pitchFamily="34" charset="0"/>
                </a:rPr>
                <a:t>and </a:t>
              </a:r>
              <a:r>
                <a:rPr lang="en-US" sz="2800" dirty="0" smtClean="0">
                  <a:solidFill>
                    <a:schemeClr val="tx2">
                      <a:alpha val="99000"/>
                    </a:schemeClr>
                  </a:solidFill>
                  <a:latin typeface="Segoe UI" pitchFamily="34" charset="0"/>
                  <a:ea typeface="Segoe UI" pitchFamily="34" charset="0"/>
                  <a:cs typeface="Segoe UI" pitchFamily="34" charset="0"/>
                </a:rPr>
                <a:t>Off</a:t>
              </a:r>
              <a:endParaRPr lang="en-US" sz="2800" dirty="0">
                <a:solidFill>
                  <a:schemeClr val="tx2">
                    <a:alpha val="99000"/>
                  </a:schemeClr>
                </a:solidFill>
                <a:latin typeface="Segoe UI" pitchFamily="34" charset="0"/>
                <a:ea typeface="Segoe UI" pitchFamily="34" charset="0"/>
                <a:cs typeface="Segoe UI" pitchFamily="34" charset="0"/>
              </a:endParaRP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a:t>
              </a:r>
              <a:r>
                <a:rPr lang="en-US" sz="1200" dirty="0" smtClean="0">
                  <a:solidFill>
                    <a:schemeClr val="tx1">
                      <a:alpha val="99000"/>
                    </a:schemeClr>
                  </a:solidFill>
                  <a:ea typeface="Kozuka Gothic Pro R" pitchFamily="34" charset="-128"/>
                </a:rPr>
                <a:t>job)</a:t>
              </a:r>
            </a:p>
            <a:p>
              <a:pPr marL="0" lvl="1" defTabSz="1218836" fontAlgn="base">
                <a:spcAft>
                  <a:spcPct val="0"/>
                </a:spcAft>
              </a:pPr>
              <a:r>
                <a:rPr lang="en-US" sz="1200" dirty="0" smtClean="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smtClean="0">
                  <a:solidFill>
                    <a:schemeClr val="tx1">
                      <a:alpha val="99000"/>
                    </a:schemeClr>
                  </a:solidFill>
                  <a:ea typeface="Kozuka Gothic Pro R" pitchFamily="34" charset="-128"/>
                </a:rPr>
                <a:t>Time </a:t>
              </a:r>
              <a:r>
                <a:rPr lang="en-US" sz="1200" dirty="0">
                  <a:solidFill>
                    <a:schemeClr val="tx1">
                      <a:alpha val="99000"/>
                    </a:schemeClr>
                  </a:solidFill>
                  <a:ea typeface="Kozuka Gothic Pro R" pitchFamily="34" charset="-128"/>
                </a:rPr>
                <a:t>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smtClean="0">
                  <a:solidFill>
                    <a:schemeClr val="tx1">
                      <a:alpha val="99000"/>
                    </a:schemeClr>
                  </a:solidFill>
                </a:rPr>
                <a:t>t</a:t>
              </a:r>
              <a:endParaRPr lang="en-US" sz="1400" i="1" dirty="0">
                <a:solidFill>
                  <a:schemeClr val="tx1">
                    <a:alpha val="99000"/>
                  </a:schemeClr>
                </a:solidFill>
              </a:endParaRP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Up vs. Scaling Out</a:t>
            </a:r>
            <a:endParaRPr lang="en-US" dirty="0"/>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Up</a:t>
            </a:r>
            <a:endParaRPr lang="en-US" sz="4000" dirty="0"/>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size</a:t>
            </a:r>
            <a:endParaRPr lang="en-US" sz="3200" u="sng" dirty="0">
              <a:solidFill>
                <a:schemeClr val="bg1"/>
              </a:solidFill>
            </a:endParaRP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1 Core w/ 1.75 GB RAM </a:t>
            </a:r>
            <a:br>
              <a:rPr lang="en-US" sz="2400" i="1" dirty="0" smtClean="0">
                <a:solidFill>
                  <a:schemeClr val="bg1"/>
                </a:solidFill>
              </a:rPr>
            </a:br>
            <a:r>
              <a:rPr lang="en-US" sz="2400" i="1" dirty="0" smtClean="0">
                <a:solidFill>
                  <a:schemeClr val="bg1"/>
                </a:solidFill>
              </a:rPr>
              <a:t> 2 Cores w/ 3.5 GB RAM</a:t>
            </a:r>
            <a:br>
              <a:rPr lang="en-US" sz="2400" i="1" dirty="0" smtClean="0">
                <a:solidFill>
                  <a:schemeClr val="bg1"/>
                </a:solidFill>
              </a:rPr>
            </a:br>
            <a:r>
              <a:rPr lang="en-US" sz="2400" i="1" dirty="0" smtClean="0">
                <a:solidFill>
                  <a:schemeClr val="bg1"/>
                </a:solidFill>
              </a:rPr>
              <a:t> 4 Cores w/ 7 GB RAM</a:t>
            </a:r>
            <a:endParaRPr lang="en-US" sz="1600" i="1" dirty="0" smtClean="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smtClean="0"/>
          </a:p>
          <a:p>
            <a:pPr algn="ctr"/>
            <a:r>
              <a:rPr lang="en-US" sz="4000" dirty="0" smtClean="0"/>
              <a:t>Scale Out</a:t>
            </a:r>
            <a:endParaRPr lang="en-US" sz="4000" dirty="0"/>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smtClean="0">
                <a:solidFill>
                  <a:schemeClr val="bg1"/>
                </a:solidFill>
              </a:rPr>
              <a:t>Vary the </a:t>
            </a:r>
            <a:r>
              <a:rPr lang="en-US" sz="3200" u="sng" dirty="0" smtClean="0">
                <a:solidFill>
                  <a:schemeClr val="bg1"/>
                </a:solidFill>
              </a:rPr>
              <a:t>VM count</a:t>
            </a:r>
            <a:endParaRPr lang="en-US" sz="3200" u="sng" dirty="0">
              <a:solidFill>
                <a:schemeClr val="bg1"/>
              </a:solidFill>
            </a:endParaRP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smtClean="0">
                <a:solidFill>
                  <a:schemeClr val="bg1"/>
                </a:solidFill>
              </a:rPr>
              <a:t>Max 3* instances</a:t>
            </a:r>
            <a:br>
              <a:rPr lang="en-US" sz="2400" i="1" dirty="0" smtClean="0">
                <a:solidFill>
                  <a:schemeClr val="bg1"/>
                </a:solidFill>
              </a:rPr>
            </a:br>
            <a:r>
              <a:rPr lang="en-US" sz="2400" i="1" dirty="0" smtClean="0">
                <a:solidFill>
                  <a:schemeClr val="bg1"/>
                </a:solidFill>
              </a:rPr>
              <a:t>Max 10 instances</a:t>
            </a:r>
            <a:br>
              <a:rPr lang="en-US" sz="2400" i="1" dirty="0" smtClean="0">
                <a:solidFill>
                  <a:schemeClr val="bg1"/>
                </a:solidFill>
              </a:rPr>
            </a:br>
            <a:r>
              <a:rPr lang="en-US" sz="2400" i="1" dirty="0" smtClean="0">
                <a:solidFill>
                  <a:schemeClr val="bg1"/>
                </a:solidFill>
              </a:rPr>
              <a:t> Max 20/50** instances </a:t>
            </a:r>
            <a:endParaRPr lang="en-US" sz="1800" i="1" dirty="0" smtClean="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Manual Scaling vs. Auto-Scaling</a:t>
            </a:r>
            <a:endParaRPr lang="en-US" dirty="0"/>
          </a:p>
        </p:txBody>
      </p:sp>
      <p:pic>
        <p:nvPicPr>
          <p:cNvPr id="4" name="Picture 3"/>
          <p:cNvPicPr>
            <a:picLocks noChangeAspect="1"/>
          </p:cNvPicPr>
          <p:nvPr/>
        </p:nvPicPr>
        <p:blipFill rotWithShape="1">
          <a:blip r:embed="rId2"/>
          <a:srcRect b="10379"/>
          <a:stretch/>
        </p:blipFill>
        <p:spPr>
          <a:xfrm>
            <a:off x="6252174" y="1597238"/>
            <a:ext cx="5495238" cy="1229090"/>
          </a:xfrm>
          <a:prstGeom prst="rect">
            <a:avLst/>
          </a:prstGeom>
          <a:ln>
            <a:solidFill>
              <a:schemeClr val="tx1"/>
            </a:solidFill>
          </a:ln>
        </p:spPr>
      </p:pic>
      <p:sp>
        <p:nvSpPr>
          <p:cNvPr id="5" name="Content Placeholder 2"/>
          <p:cNvSpPr txBox="1">
            <a:spLocks/>
          </p:cNvSpPr>
          <p:nvPr/>
        </p:nvSpPr>
        <p:spPr>
          <a:xfrm>
            <a:off x="525966" y="5755106"/>
            <a:ext cx="5726208" cy="44454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Schedule &amp; Performance Rules</a:t>
            </a:r>
          </a:p>
        </p:txBody>
      </p:sp>
      <p:sp>
        <p:nvSpPr>
          <p:cNvPr id="6" name="Content Placeholder 2"/>
          <p:cNvSpPr txBox="1">
            <a:spLocks/>
          </p:cNvSpPr>
          <p:nvPr/>
        </p:nvSpPr>
        <p:spPr>
          <a:xfrm>
            <a:off x="525966" y="2033140"/>
            <a:ext cx="5835732" cy="505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Manual – Scale via portal or scripts</a:t>
            </a:r>
          </a:p>
        </p:txBody>
      </p:sp>
      <p:sp>
        <p:nvSpPr>
          <p:cNvPr id="7" name="Content Placeholder 2"/>
          <p:cNvSpPr txBox="1">
            <a:spLocks/>
          </p:cNvSpPr>
          <p:nvPr/>
        </p:nvSpPr>
        <p:spPr>
          <a:xfrm>
            <a:off x="525966" y="3844591"/>
            <a:ext cx="5257800"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Auto – CPU Percentage</a:t>
            </a:r>
          </a:p>
        </p:txBody>
      </p:sp>
      <p:pic>
        <p:nvPicPr>
          <p:cNvPr id="8" name="Picture 7"/>
          <p:cNvPicPr>
            <a:picLocks noChangeAspect="1"/>
          </p:cNvPicPr>
          <p:nvPr/>
        </p:nvPicPr>
        <p:blipFill rotWithShape="1">
          <a:blip r:embed="rId3"/>
          <a:srcRect b="6657"/>
          <a:stretch/>
        </p:blipFill>
        <p:spPr>
          <a:xfrm>
            <a:off x="6252173" y="2934704"/>
            <a:ext cx="5495238" cy="2266907"/>
          </a:xfrm>
          <a:prstGeom prst="rect">
            <a:avLst/>
          </a:prstGeom>
          <a:ln>
            <a:solidFill>
              <a:schemeClr val="tx1"/>
            </a:solidFill>
          </a:ln>
        </p:spPr>
      </p:pic>
      <p:pic>
        <p:nvPicPr>
          <p:cNvPr id="9" name="Picture 8"/>
          <p:cNvPicPr>
            <a:picLocks noChangeAspect="1"/>
          </p:cNvPicPr>
          <p:nvPr/>
        </p:nvPicPr>
        <p:blipFill>
          <a:blip r:embed="rId4"/>
          <a:stretch>
            <a:fillRect/>
          </a:stretch>
        </p:blipFill>
        <p:spPr>
          <a:xfrm>
            <a:off x="6250194" y="5348806"/>
            <a:ext cx="5499195" cy="1257143"/>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08380" y="4146760"/>
            <a:ext cx="2172796" cy="1400076"/>
          </a:xfrm>
          <a:prstGeom prst="rect">
            <a:avLst/>
          </a:prstGeom>
        </p:spPr>
      </p:pic>
      <p:pic>
        <p:nvPicPr>
          <p:cNvPr id="26" name="Picture 25"/>
          <p:cNvPicPr>
            <a:picLocks noChangeAspect="1"/>
          </p:cNvPicPr>
          <p:nvPr/>
        </p:nvPicPr>
        <p:blipFill>
          <a:blip r:embed="rId2"/>
          <a:stretch>
            <a:fillRect/>
          </a:stretch>
        </p:blipFill>
        <p:spPr>
          <a:xfrm>
            <a:off x="2845363" y="4756882"/>
            <a:ext cx="2172796" cy="1400076"/>
          </a:xfrm>
          <a:prstGeom prst="rect">
            <a:avLst/>
          </a:prstGeom>
        </p:spPr>
      </p:pic>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8" name="Picture 37"/>
          <p:cNvPicPr>
            <a:picLocks noChangeAspect="1"/>
          </p:cNvPicPr>
          <p:nvPr/>
        </p:nvPicPr>
        <p:blipFill>
          <a:blip r:embed="rId4"/>
          <a:stretch>
            <a:fillRect/>
          </a:stretch>
        </p:blipFill>
        <p:spPr>
          <a:xfrm>
            <a:off x="8314314" y="267557"/>
            <a:ext cx="3327550" cy="2147980"/>
          </a:xfrm>
          <a:prstGeom prst="rect">
            <a:avLst/>
          </a:prstGeom>
        </p:spPr>
      </p:pic>
      <p:pic>
        <p:nvPicPr>
          <p:cNvPr id="18" name="Picture 17"/>
          <p:cNvPicPr>
            <a:picLocks noChangeAspect="1"/>
          </p:cNvPicPr>
          <p:nvPr/>
        </p:nvPicPr>
        <p:blipFill>
          <a:blip r:embed="rId5"/>
          <a:stretch>
            <a:fillRect/>
          </a:stretch>
        </p:blipFill>
        <p:spPr>
          <a:xfrm>
            <a:off x="3412002" y="1562735"/>
            <a:ext cx="6671087" cy="4310549"/>
          </a:xfrm>
          <a:prstGeom prst="rect">
            <a:avLst/>
          </a:prstGeom>
        </p:spPr>
      </p:pic>
      <p:pic>
        <p:nvPicPr>
          <p:cNvPr id="37" name="Picture 36"/>
          <p:cNvPicPr>
            <a:picLocks noChangeAspect="1"/>
          </p:cNvPicPr>
          <p:nvPr/>
        </p:nvPicPr>
        <p:blipFill>
          <a:blip r:embed="rId6"/>
          <a:stretch>
            <a:fillRect/>
          </a:stretch>
        </p:blipFill>
        <p:spPr>
          <a:xfrm>
            <a:off x="5276712" y="-373535"/>
            <a:ext cx="7264070" cy="4706299"/>
          </a:xfrm>
          <a:prstGeom prst="rect">
            <a:avLst/>
          </a:prstGeom>
        </p:spPr>
      </p:pic>
      <p:pic>
        <p:nvPicPr>
          <p:cNvPr id="16" name="Picture 15"/>
          <p:cNvPicPr>
            <a:picLocks noChangeAspect="1"/>
          </p:cNvPicPr>
          <p:nvPr/>
        </p:nvPicPr>
        <p:blipFill>
          <a:blip r:embed="rId7"/>
          <a:stretch>
            <a:fillRect/>
          </a:stretch>
        </p:blipFill>
        <p:spPr>
          <a:xfrm>
            <a:off x="10156137" y="2523955"/>
            <a:ext cx="1468487" cy="948588"/>
          </a:xfrm>
          <a:prstGeom prst="rect">
            <a:avLst/>
          </a:prstGeom>
        </p:spPr>
      </p:pic>
      <p:pic>
        <p:nvPicPr>
          <p:cNvPr id="21" name="Picture 20"/>
          <p:cNvPicPr>
            <a:picLocks noChangeAspect="1"/>
          </p:cNvPicPr>
          <p:nvPr/>
        </p:nvPicPr>
        <p:blipFill>
          <a:blip r:embed="rId8"/>
          <a:stretch>
            <a:fillRect/>
          </a:stretch>
        </p:blipFill>
        <p:spPr>
          <a:xfrm>
            <a:off x="1" y="3743009"/>
            <a:ext cx="4822369" cy="3124661"/>
          </a:xfrm>
          <a:prstGeom prst="rect">
            <a:avLst/>
          </a:prstGeom>
        </p:spPr>
      </p:pic>
      <p:pic>
        <p:nvPicPr>
          <p:cNvPr id="22" name="Picture 21"/>
          <p:cNvPicPr>
            <a:picLocks noChangeAspect="1"/>
          </p:cNvPicPr>
          <p:nvPr/>
        </p:nvPicPr>
        <p:blipFill>
          <a:blip r:embed="rId9"/>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15340" y="3302216"/>
            <a:ext cx="2092500" cy="2340000"/>
          </a:xfrm>
          <a:prstGeom prst="rect">
            <a:avLst/>
          </a:prstGeom>
        </p:spPr>
      </p:pic>
      <p:pic>
        <p:nvPicPr>
          <p:cNvPr id="28" name="Picture 27"/>
          <p:cNvPicPr>
            <a:picLocks noChangeAspect="1"/>
          </p:cNvPicPr>
          <p:nvPr/>
        </p:nvPicPr>
        <p:blipFill>
          <a:blip r:embed="rId10"/>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3"/>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smtClean="0">
                <a:solidFill>
                  <a:srgbClr val="FFFFFF"/>
                </a:solidFill>
                <a:cs typeface="Segoe UI" panose="020B0502040204020203" pitchFamily="34" charset="0"/>
              </a:rPr>
              <a:t>Web App</a:t>
            </a:r>
            <a:endParaRPr lang="en-US" sz="2800" dirty="0">
              <a:solidFill>
                <a:srgbClr val="FFFFFF"/>
              </a:solidFill>
              <a:cs typeface="Segoe UI" panose="020B0502040204020203" pitchFamily="34" charset="0"/>
            </a:endParaRPr>
          </a:p>
          <a:p>
            <a:pPr>
              <a:defRPr/>
            </a:pPr>
            <a:endParaRPr lang="en-US" sz="2800" dirty="0" smtClean="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7389</TotalTime>
  <Words>589</Words>
  <Application>Microsoft Office PowerPoint</Application>
  <PresentationFormat>Widescreen</PresentationFormat>
  <Paragraphs>142</Paragraphs>
  <Slides>16</Slides>
  <Notes>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Arial</vt:lpstr>
      <vt:lpstr>Calibri</vt:lpstr>
      <vt:lpstr>Consolas</vt:lpstr>
      <vt:lpstr>Kozuka Gothic Pro R</vt:lpstr>
      <vt:lpstr>Lucida Console</vt:lpstr>
      <vt:lpstr>Segoe UI</vt:lpstr>
      <vt:lpstr>Segoe UI Light</vt:lpstr>
      <vt:lpstr>Segoe UI Semibold</vt:lpstr>
      <vt:lpstr>Wingdings</vt:lpstr>
      <vt:lpstr>Office Theme</vt:lpstr>
      <vt:lpstr>1_MS1444_Windows Azure Template 16x9_r08a</vt:lpstr>
      <vt:lpstr>1_Azure Event</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Jeff Prosise</cp:lastModifiedBy>
  <cp:revision>113</cp:revision>
  <dcterms:created xsi:type="dcterms:W3CDTF">2016-04-21T18:51:19Z</dcterms:created>
  <dcterms:modified xsi:type="dcterms:W3CDTF">2016-06-21T20:46:49Z</dcterms:modified>
</cp:coreProperties>
</file>